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0" r:id="rId7"/>
    <p:sldId id="273" r:id="rId8"/>
    <p:sldId id="267" r:id="rId9"/>
    <p:sldId id="275" r:id="rId10"/>
    <p:sldId id="276" r:id="rId11"/>
    <p:sldId id="269" r:id="rId12"/>
    <p:sldId id="268" r:id="rId13"/>
    <p:sldId id="280" r:id="rId14"/>
    <p:sldId id="283" r:id="rId15"/>
    <p:sldId id="281" r:id="rId16"/>
    <p:sldId id="278" r:id="rId17"/>
    <p:sldId id="277" r:id="rId18"/>
    <p:sldId id="274" r:id="rId19"/>
    <p:sldId id="270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D50B7-EAD6-4A1C-991F-21B2CDE5C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8D5C6F-073B-4730-92A2-957CF2B0D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11E3FE-AFB7-4970-A57E-8F0BDA2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5E4D2-21D9-481E-944A-E74B6EA3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B9F8F-A385-421B-9656-FE581ED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9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A7ACD-381F-493D-89F9-87BBB4FF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820D20-523A-44BE-9413-388987DB3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7AB506-BEA8-4603-A2C9-4E3A98A2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257A7-EFB7-464D-B655-ED877006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51A8B0-81D8-4267-BB68-497D0E79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25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A2FB06-9D15-4E36-8289-A4B6EC745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FE8F80-BF36-4123-8C79-8164B2904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D9F08-963D-421C-B003-90EB2BB8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0EA3B-4CD8-4274-92F7-A108A94B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3610B-7124-4B62-B932-5CD5D879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9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32B87-53EB-4596-8B89-5B41FF63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86777-85B9-45F3-A400-85BE6F1C9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90818-CDBF-4B6A-A508-517DB0AE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E0424-E54F-4D69-88B2-4623C7E7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2B384-1DB1-42EA-BBFB-17A5423E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5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28D00-C7EA-4486-B846-577F14F9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958DB-340B-4516-9E06-D13E50133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A0C28-59AC-44A3-8769-0BCDAB6D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5C482F-4476-4905-A157-664C6796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9828D-78B3-4B83-B074-5F209A9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2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588B7-0D09-4CFB-8621-82F3FF95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C42C4-369B-48C9-8D5B-488BAED7F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38985C-B84B-4C63-B9F1-96EC302C1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B567B-0306-4305-BF6D-ABA1A3E3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4FD45-5EF1-4A86-96FD-2DBB35F9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AAD325-A067-430C-A9DC-DED5466A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CC763-7135-4F65-9193-D318F97F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01B0E8-612A-4D2B-9C81-425853C3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4C1CA-DCE4-41DF-B208-C1697FB3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D10609-ED15-4ED3-84E6-0DACB2122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B7B233-EA43-4510-AC63-A1D39B9F3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B9C0D1-3EEC-4F51-9608-99C99D0B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14821A-6040-4108-A5AE-319F7E99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C77E87-8275-4664-831E-6F33EBE2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7B878-9C11-4979-A0BE-C0B41923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051ECB-EFBD-4977-875E-07085872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79B93E-D9C6-43EB-83E9-6F871FF8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2F5F1E-52B6-4073-B6FB-9B4E77B7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1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B8233F-A468-4389-BE5B-255D463F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56F134-D680-4DCC-8BE1-29B8922E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1CFBB-7881-4800-BC2A-043FF9D7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0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E5-C4DD-4C68-98C3-D1D3CC08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B3CAE-3515-4186-B777-9ABB6C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A5C078-CEEE-4626-9936-408745D3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9CAF93-780C-4E75-AFC6-A267C3A2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665B90-206F-4FED-9ADF-791417CB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64C168-22DE-41C3-B54C-F7CA3198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7C0EB-277E-4D28-8A3A-0789A2E1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298AA3-A7D5-4775-81BA-030223352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7CFDA4-721C-4343-A33D-DA904EFD0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FF489E-3242-4564-B7F7-867DC6A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CB77E-963D-4F0F-85AA-194D3B1C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DCFF2-1AF7-4801-9F73-518D360B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52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836716-A7D1-4FB4-B989-964495EF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E1ADC-C241-4145-AF24-7F3219D77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A4A05-59BD-4C51-B85E-8A72446C7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5B0B4-98C7-4DE8-BA2A-72EE1ECB5D19}" type="datetimeFigureOut">
              <a:rPr lang="zh-CN" altLang="en-US" smtClean="0"/>
              <a:t>2020/12/02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77DC6-F8AF-4016-85BB-287EFFB19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EBD70-B762-4A08-884A-D0CEC252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1708F-A13E-4F16-97B0-83E87464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ppeliarobotics.com/helpFiles/en/legacyRemoteApiOverview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ppeliarobotics.com/helpFiles/en/buildingAModelTutorial.htm" TargetMode="External"/><Relationship Id="rId2" Type="http://schemas.openxmlformats.org/officeDocument/2006/relationships/hyperlink" Target="https://coppeliarobotics.com/helpFiles/en/bubbleRobTutoria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hyperlink" Target="https://coppeliarobotics.com/helpFiles/en/lineFollowingBubbleRobTutorial.htm" TargetMode="External"/><Relationship Id="rId4" Type="http://schemas.openxmlformats.org/officeDocument/2006/relationships/hyperlink" Target="https://coppeliarobotics.com/helpFiles/en/visionSensors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products/image.html" TargetMode="External"/><Relationship Id="rId2" Type="http://schemas.openxmlformats.org/officeDocument/2006/relationships/hyperlink" Target="https://docs.opencv.org/master/d2/d96/tutorial_py_table_of_contents_imgproc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914989053@qq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peliarobotics.com/helpFiles/index.html" TargetMode="External"/><Relationship Id="rId2" Type="http://schemas.openxmlformats.org/officeDocument/2006/relationships/hyperlink" Target="https://www.coppeliarobotic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8AD8A-7E62-40E0-93B8-954A8E04B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视觉巡线小车比赛</a:t>
            </a:r>
          </a:p>
        </p:txBody>
      </p:sp>
    </p:spTree>
    <p:extLst>
      <p:ext uri="{BB962C8B-B14F-4D97-AF65-F5344CB8AC3E}">
        <p14:creationId xmlns:p14="http://schemas.microsoft.com/office/powerpoint/2010/main" val="4250816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82E9CA-B6E4-45DF-B709-BD1F5CBE1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6" t="17737" r="29650" b="22569"/>
          <a:stretch/>
        </p:blipFill>
        <p:spPr>
          <a:xfrm>
            <a:off x="1484534" y="2298585"/>
            <a:ext cx="4815597" cy="4559415"/>
          </a:xfrm>
          <a:prstGeom prst="rect">
            <a:avLst/>
          </a:prstGeom>
        </p:spPr>
      </p:pic>
      <p:pic>
        <p:nvPicPr>
          <p:cNvPr id="10" name="图片 9" descr="Non-threaded child script (Car_body)">
            <a:extLst>
              <a:ext uri="{FF2B5EF4-FFF2-40B4-BE49-F238E27FC236}">
                <a16:creationId xmlns:a16="http://schemas.microsoft.com/office/drawing/2014/main" id="{DFA48DD2-E712-4CDA-8066-91D3B39D0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90" y="2298583"/>
            <a:ext cx="5514364" cy="4553691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E85B8C7-A49C-41AF-8B89-C07B699A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控制代码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358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hlinkClick r:id="rId2"/>
              </a:rPr>
              <a:t>外部接口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复制到自己项目文件夹中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API</a:t>
            </a:r>
            <a:r>
              <a:rPr lang="zh-CN" altLang="en-US" dirty="0"/>
              <a:t>代码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Matlab</a:t>
            </a:r>
            <a:endParaRPr lang="en-US" altLang="zh-CN" sz="1500" dirty="0">
              <a:latin typeface="MS Reference Sans Serif" panose="020B0604030504040204" pitchFamily="34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“PATH/TO/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CoppeliaRobotics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CoppeliaSimEdu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/programming/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remoteApiBindings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matlab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matlab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/*”</a:t>
            </a:r>
          </a:p>
          <a:p>
            <a:pPr>
              <a:buFontTx/>
              <a:buChar char="-"/>
            </a:pPr>
            <a:r>
              <a:rPr lang="en-US" altLang="zh-CN" sz="1500" dirty="0">
                <a:latin typeface="MS Reference Sans Serif" panose="020B0604030504040204" pitchFamily="34" charset="0"/>
              </a:rPr>
              <a:t>Python</a:t>
            </a:r>
            <a:endParaRPr lang="en-US" altLang="zh-CN" sz="1500" dirty="0">
              <a:latin typeface="MS Reference Sans Serif" panose="020B0604030504040204" pitchFamily="34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“PATH/TO/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CoppeliaRobotics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CoppeliaSimEdu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/programming/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remoteApiBindings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/python/python/*”</a:t>
            </a:r>
          </a:p>
          <a:p>
            <a:pPr>
              <a:buFontTx/>
              <a:buChar char="-"/>
            </a:pP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C++</a:t>
            </a:r>
          </a:p>
          <a:p>
            <a:pPr marL="0" indent="0">
              <a:buNone/>
            </a:pP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“PATH/TO/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CoppeliaRobotics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CoppeliaSimEdu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/programming/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remoteApi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/*”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动态链接库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“PATH/TO/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CoppeliaRobotics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CoppeliaSimEdu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/programming/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remoteApiBindings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/lib/lib/</a:t>
            </a:r>
            <a:r>
              <a:rPr lang="zh-CN" altLang="en-US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对应系统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latin typeface="MS Reference Sans Serif" panose="020B0604030504040204" pitchFamily="34" charset="0"/>
                <a:ea typeface="微软雅黑" panose="020B0503020204020204" pitchFamily="34" charset="-122"/>
              </a:rPr>
              <a:t>remoteApi</a:t>
            </a:r>
            <a:r>
              <a:rPr lang="en-US" altLang="zh-CN" sz="1500" dirty="0">
                <a:latin typeface="MS Reference Sans Serif" panose="020B0604030504040204" pitchFamily="34" charset="0"/>
                <a:ea typeface="微软雅黑" panose="020B0503020204020204" pitchFamily="34" charset="-122"/>
              </a:rPr>
              <a:t>.*”</a:t>
            </a:r>
            <a:endParaRPr lang="en-US" altLang="zh-CN" sz="1500" dirty="0">
              <a:latin typeface="MS Reference Sans Serif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5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相关教程</a:t>
            </a:r>
            <a:endParaRPr lang="en-US" altLang="zh-CN" dirty="0"/>
          </a:p>
          <a:p>
            <a:r>
              <a:rPr lang="zh-CN" altLang="en-US" dirty="0"/>
              <a:t>模型制作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hlinkClick r:id="rId2"/>
              </a:rPr>
              <a:t>BubbleRob</a:t>
            </a:r>
            <a:r>
              <a:rPr lang="en-US" altLang="zh-CN" dirty="0">
                <a:hlinkClick r:id="rId2"/>
              </a:rPr>
              <a:t> tutorial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Building a clean model tutorial</a:t>
            </a:r>
            <a:endParaRPr lang="en-US" altLang="zh-CN" dirty="0"/>
          </a:p>
          <a:p>
            <a:r>
              <a:rPr lang="zh-CN" altLang="en-US" dirty="0"/>
              <a:t>视觉传感器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4"/>
              </a:rPr>
              <a:t>Vision sensors</a:t>
            </a:r>
            <a:endParaRPr lang="en-US" altLang="zh-CN" dirty="0"/>
          </a:p>
          <a:p>
            <a:r>
              <a:rPr lang="zh-CN" altLang="en-US" dirty="0"/>
              <a:t>路径制作和巡线任务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5"/>
              </a:rPr>
              <a:t>Line following </a:t>
            </a:r>
            <a:r>
              <a:rPr lang="en-US" altLang="zh-CN" dirty="0" err="1">
                <a:hlinkClick r:id="rId5"/>
              </a:rPr>
              <a:t>BubbleRob</a:t>
            </a:r>
            <a:endParaRPr lang="en-US" altLang="zh-CN" dirty="0"/>
          </a:p>
        </p:txBody>
      </p:sp>
      <p:pic>
        <p:nvPicPr>
          <p:cNvPr id="5" name="图片 4" descr="CoppeliaSim Edu - New file - rendering: 2 ms (7.9 fps) - SIMULATION STOPPED">
            <a:extLst>
              <a:ext uri="{FF2B5EF4-FFF2-40B4-BE49-F238E27FC236}">
                <a16:creationId xmlns:a16="http://schemas.microsoft.com/office/drawing/2014/main" id="{963E70BD-F1D7-4852-A23B-7F93C920D6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2" t="41979" r="32708" b="25555"/>
          <a:stretch/>
        </p:blipFill>
        <p:spPr>
          <a:xfrm>
            <a:off x="6591300" y="1825625"/>
            <a:ext cx="4559300" cy="33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常见图像处理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二值化</a:t>
            </a:r>
            <a:r>
              <a:rPr lang="en-US" altLang="zh-CN" dirty="0"/>
              <a:t>			</a:t>
            </a:r>
            <a:r>
              <a:rPr lang="zh-CN" altLang="en-US" dirty="0"/>
              <a:t>边缘提取</a:t>
            </a:r>
            <a:r>
              <a:rPr lang="en-US" altLang="zh-CN" dirty="0"/>
              <a:t>				</a:t>
            </a:r>
            <a:r>
              <a:rPr lang="zh-CN" altLang="en-US" dirty="0"/>
              <a:t>直线提取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Thresholding		edge detection			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026" name="Picture 2" descr="ada_threshold.jpg">
            <a:extLst>
              <a:ext uri="{FF2B5EF4-FFF2-40B4-BE49-F238E27FC236}">
                <a16:creationId xmlns:a16="http://schemas.microsoft.com/office/drawing/2014/main" id="{2A544FAC-07BA-40E7-8987-87F6F3F0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9925"/>
            <a:ext cx="343438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nny1.jpg">
            <a:extLst>
              <a:ext uri="{FF2B5EF4-FFF2-40B4-BE49-F238E27FC236}">
                <a16:creationId xmlns:a16="http://schemas.microsoft.com/office/drawing/2014/main" id="{1A509186-B8D1-4A4E-A78F-73800E1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80" y="3151982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ughlines3.jpg">
            <a:extLst>
              <a:ext uri="{FF2B5EF4-FFF2-40B4-BE49-F238E27FC236}">
                <a16:creationId xmlns:a16="http://schemas.microsoft.com/office/drawing/2014/main" id="{DDB544CC-DD2D-4153-BBBC-6DB97B52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3212732"/>
            <a:ext cx="3613150" cy="36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77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常见图像处理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轮廓</a:t>
            </a:r>
            <a:r>
              <a:rPr lang="en-US" altLang="zh-CN" dirty="0"/>
              <a:t>							</a:t>
            </a:r>
            <a:r>
              <a:rPr lang="zh-CN" altLang="en-US" dirty="0"/>
              <a:t>腐蚀</a:t>
            </a:r>
            <a:r>
              <a:rPr lang="en-US" altLang="zh-CN" dirty="0"/>
              <a:t>		</a:t>
            </a:r>
            <a:r>
              <a:rPr lang="zh-CN" altLang="en-US" dirty="0"/>
              <a:t>膨胀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	contour						erosion	dilation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3074" name="Picture 2" descr="approx.jpg">
            <a:extLst>
              <a:ext uri="{FF2B5EF4-FFF2-40B4-BE49-F238E27FC236}">
                <a16:creationId xmlns:a16="http://schemas.microsoft.com/office/drawing/2014/main" id="{04489563-E494-4C66-984F-E97F1350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0660"/>
            <a:ext cx="5291728" cy="12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.png">
            <a:extLst>
              <a:ext uri="{FF2B5EF4-FFF2-40B4-BE49-F238E27FC236}">
                <a16:creationId xmlns:a16="http://schemas.microsoft.com/office/drawing/2014/main" id="{7B03E485-EA9D-4107-8F3A-98D444AA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74" y="3370660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rosion.png">
            <a:extLst>
              <a:ext uri="{FF2B5EF4-FFF2-40B4-BE49-F238E27FC236}">
                <a16:creationId xmlns:a16="http://schemas.microsoft.com/office/drawing/2014/main" id="{70B5407A-74C4-40DC-AA59-DFA752B9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37" y="3370660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lation.png">
            <a:extLst>
              <a:ext uri="{FF2B5EF4-FFF2-40B4-BE49-F238E27FC236}">
                <a16:creationId xmlns:a16="http://schemas.microsoft.com/office/drawing/2014/main" id="{B8AB6532-ACC0-4A11-8415-02A6047B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91" y="3370660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2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利用小车左偏、右偏和直行时，图像某些特征的区别进行反馈控制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相关图像处理工具</a:t>
            </a:r>
            <a:endParaRPr lang="en-US" altLang="zh-CN" dirty="0"/>
          </a:p>
          <a:p>
            <a:pPr lvl="1"/>
            <a:r>
              <a:rPr lang="en-US" altLang="zh-CN" dirty="0"/>
              <a:t>OpenCV</a:t>
            </a:r>
          </a:p>
          <a:p>
            <a:pPr lvl="1"/>
            <a:r>
              <a:rPr lang="en-US" altLang="zh-CN" dirty="0">
                <a:hlinkClick r:id="rId2"/>
              </a:rPr>
              <a:t>OpenCV-Python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Image Processing Toolbox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213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zh-CN" altLang="en-US" dirty="0"/>
              <a:t>提交内容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队伍信息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3</a:t>
            </a:r>
            <a:r>
              <a:rPr lang="zh-CN" altLang="en-US" dirty="0"/>
              <a:t>人一组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队名、队员姓名、学号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487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zh-CN" altLang="en-US" dirty="0"/>
              <a:t>提交内容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CFF7D4-B562-4A99-95F3-A97284DFC744}"/>
              </a:ext>
            </a:extLst>
          </p:cNvPr>
          <p:cNvGrpSpPr/>
          <p:nvPr/>
        </p:nvGrpSpPr>
        <p:grpSpPr>
          <a:xfrm>
            <a:off x="1538288" y="2496039"/>
            <a:ext cx="10653712" cy="4361961"/>
            <a:chOff x="738188" y="2449444"/>
            <a:chExt cx="10653712" cy="436196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7F07693-9D6C-412E-8970-57A64DBB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88" y="2449444"/>
              <a:ext cx="10653712" cy="436196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360CA75-5D5F-426C-AC9A-5DB12451CDAC}"/>
                </a:ext>
              </a:extLst>
            </p:cNvPr>
            <p:cNvGrpSpPr/>
            <p:nvPr/>
          </p:nvGrpSpPr>
          <p:grpSpPr>
            <a:xfrm>
              <a:off x="1157288" y="4635980"/>
              <a:ext cx="8720138" cy="1495573"/>
              <a:chOff x="609600" y="3253350"/>
              <a:chExt cx="9459135" cy="1622317"/>
            </a:xfrm>
          </p:grpSpPr>
          <p:sp>
            <p:nvSpPr>
              <p:cNvPr id="7" name="箭头: 右 6">
                <a:extLst>
                  <a:ext uri="{FF2B5EF4-FFF2-40B4-BE49-F238E27FC236}">
                    <a16:creationId xmlns:a16="http://schemas.microsoft.com/office/drawing/2014/main" id="{D1A16B91-C582-470D-AD0E-AADA47C7ABA8}"/>
                  </a:ext>
                </a:extLst>
              </p:cNvPr>
              <p:cNvSpPr/>
              <p:nvPr/>
            </p:nvSpPr>
            <p:spPr>
              <a:xfrm rot="20419646">
                <a:off x="2180095" y="3377122"/>
                <a:ext cx="2159000" cy="76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箭头: 右 7">
                <a:extLst>
                  <a:ext uri="{FF2B5EF4-FFF2-40B4-BE49-F238E27FC236}">
                    <a16:creationId xmlns:a16="http://schemas.microsoft.com/office/drawing/2014/main" id="{BCA4D820-99B4-44A5-962B-EA27428A9CD1}"/>
                  </a:ext>
                </a:extLst>
              </p:cNvPr>
              <p:cNvSpPr/>
              <p:nvPr/>
            </p:nvSpPr>
            <p:spPr>
              <a:xfrm>
                <a:off x="7619784" y="3695700"/>
                <a:ext cx="431801" cy="9448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箭头: 下 8">
                <a:extLst>
                  <a:ext uri="{FF2B5EF4-FFF2-40B4-BE49-F238E27FC236}">
                    <a16:creationId xmlns:a16="http://schemas.microsoft.com/office/drawing/2014/main" id="{500599C4-50BC-4555-93D3-DE6A91B495E8}"/>
                  </a:ext>
                </a:extLst>
              </p:cNvPr>
              <p:cNvSpPr/>
              <p:nvPr/>
            </p:nvSpPr>
            <p:spPr>
              <a:xfrm rot="10800000">
                <a:off x="9922685" y="3516823"/>
                <a:ext cx="146050" cy="55168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C88566-C842-4C73-A6C3-9962CD11C00D}"/>
                  </a:ext>
                </a:extLst>
              </p:cNvPr>
              <p:cNvSpPr/>
              <p:nvPr/>
            </p:nvSpPr>
            <p:spPr>
              <a:xfrm>
                <a:off x="609600" y="4152900"/>
                <a:ext cx="2058636" cy="2032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37BA92-DBBF-470D-B5D5-7C426A8AA2B8}"/>
                  </a:ext>
                </a:extLst>
              </p:cNvPr>
              <p:cNvSpPr/>
              <p:nvPr/>
            </p:nvSpPr>
            <p:spPr>
              <a:xfrm>
                <a:off x="2794000" y="4152900"/>
                <a:ext cx="1308100" cy="2032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64BA2-441A-4DF1-B0BC-C7D999A26302}"/>
                  </a:ext>
                </a:extLst>
              </p:cNvPr>
              <p:cNvSpPr/>
              <p:nvPr/>
            </p:nvSpPr>
            <p:spPr>
              <a:xfrm>
                <a:off x="609600" y="4330700"/>
                <a:ext cx="2058636" cy="2032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07544E8-66A0-4AAC-9B88-24F519DA78D1}"/>
                  </a:ext>
                </a:extLst>
              </p:cNvPr>
              <p:cNvSpPr/>
              <p:nvPr/>
            </p:nvSpPr>
            <p:spPr>
              <a:xfrm>
                <a:off x="4247584" y="3253350"/>
                <a:ext cx="1586881" cy="20320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2CBB36C-B848-435C-9003-3C6E2B8536EF}"/>
                  </a:ext>
                </a:extLst>
              </p:cNvPr>
              <p:cNvSpPr/>
              <p:nvPr/>
            </p:nvSpPr>
            <p:spPr>
              <a:xfrm>
                <a:off x="4259368" y="4330701"/>
                <a:ext cx="2058636" cy="2032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28D9036-1CD7-444C-A4CF-37724E7D5DDA}"/>
                  </a:ext>
                </a:extLst>
              </p:cNvPr>
              <p:cNvSpPr/>
              <p:nvPr/>
            </p:nvSpPr>
            <p:spPr>
              <a:xfrm>
                <a:off x="4272067" y="4672467"/>
                <a:ext cx="2058636" cy="2032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550"/>
            <a:ext cx="10845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path.ttm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Scaling Factor</a:t>
            </a:r>
            <a:r>
              <a:rPr lang="zh-CN" altLang="en-US" dirty="0"/>
              <a:t>统一为</a:t>
            </a:r>
            <a:r>
              <a:rPr lang="en-US" altLang="zh-CN" dirty="0"/>
              <a:t>4</a:t>
            </a:r>
            <a:r>
              <a:rPr lang="zh-CN" altLang="en-US" dirty="0"/>
              <a:t>，黑色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</a:t>
            </a:r>
            <a:r>
              <a:rPr lang="zh-CN" altLang="en-US" dirty="0"/>
              <a:t>最大范围为</a:t>
            </a:r>
            <a:r>
              <a:rPr lang="en-US" altLang="zh-CN" dirty="0"/>
              <a:t>5m*5m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284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zh-CN" altLang="en-US" dirty="0"/>
              <a:t>提交内容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131961-3654-43CC-87FA-15DEE9EAE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6" t="15370" b="25186"/>
          <a:stretch/>
        </p:blipFill>
        <p:spPr>
          <a:xfrm>
            <a:off x="2501900" y="2423517"/>
            <a:ext cx="9474200" cy="436329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68DE5D3-EEE4-46DB-96EA-8828D71DAEB4}"/>
              </a:ext>
            </a:extLst>
          </p:cNvPr>
          <p:cNvSpPr/>
          <p:nvPr/>
        </p:nvSpPr>
        <p:spPr>
          <a:xfrm>
            <a:off x="9102754" y="5594256"/>
            <a:ext cx="2742501" cy="2612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98BAA-2ECD-4BF7-A71E-84D61B212EF8}"/>
              </a:ext>
            </a:extLst>
          </p:cNvPr>
          <p:cNvSpPr txBox="1"/>
          <p:nvPr/>
        </p:nvSpPr>
        <p:spPr>
          <a:xfrm>
            <a:off x="7994758" y="5551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控制曲率</a:t>
            </a:r>
            <a:endParaRPr lang="en-US" altLang="zh-CN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BF02DB-91C0-4C7B-987F-ADD2C5F9BCB4}"/>
              </a:ext>
            </a:extLst>
          </p:cNvPr>
          <p:cNvGrpSpPr/>
          <p:nvPr/>
        </p:nvGrpSpPr>
        <p:grpSpPr>
          <a:xfrm>
            <a:off x="594569" y="2503680"/>
            <a:ext cx="1982126" cy="4202969"/>
            <a:chOff x="594569" y="2503680"/>
            <a:chExt cx="1982126" cy="420296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F62B489-A8CE-4332-8987-F5BF9E1317C9}"/>
                </a:ext>
              </a:extLst>
            </p:cNvPr>
            <p:cNvGrpSpPr/>
            <p:nvPr/>
          </p:nvGrpSpPr>
          <p:grpSpPr>
            <a:xfrm>
              <a:off x="594569" y="2503680"/>
              <a:ext cx="487261" cy="4202969"/>
              <a:chOff x="838200" y="2497387"/>
              <a:chExt cx="487261" cy="4202969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14306AD-3782-4ED5-91EC-F8E9F74AE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312" t="7776" r="97604" b="45000"/>
              <a:stretch/>
            </p:blipFill>
            <p:spPr>
              <a:xfrm>
                <a:off x="838200" y="2497387"/>
                <a:ext cx="428538" cy="4202969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DC0AEAD-FCF8-4EC2-B080-5407C4DA3FD7}"/>
                  </a:ext>
                </a:extLst>
              </p:cNvPr>
              <p:cNvSpPr/>
              <p:nvPr/>
            </p:nvSpPr>
            <p:spPr>
              <a:xfrm>
                <a:off x="838200" y="4479721"/>
                <a:ext cx="487261" cy="3691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996B21-B71A-40D1-9DFA-CE7357836827}"/>
                </a:ext>
              </a:extLst>
            </p:cNvPr>
            <p:cNvSpPr txBox="1"/>
            <p:nvPr/>
          </p:nvSpPr>
          <p:spPr>
            <a:xfrm>
              <a:off x="1007035" y="44857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路径编辑模式</a:t>
              </a:r>
              <a:endParaRPr lang="en-US" altLang="zh-CN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550"/>
            <a:ext cx="10845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path.ttm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设计参考：断续（断口</a:t>
            </a:r>
            <a:r>
              <a:rPr lang="en-US" altLang="zh-CN" dirty="0"/>
              <a:t>&lt;0.1m</a:t>
            </a:r>
            <a:r>
              <a:rPr lang="zh-CN" altLang="en-US" dirty="0"/>
              <a:t>）、道路交叉、急转弯（</a:t>
            </a:r>
            <a:r>
              <a:rPr lang="en-US" altLang="zh-CN" dirty="0"/>
              <a:t>&lt;pi*7/8</a:t>
            </a:r>
            <a:r>
              <a:rPr lang="zh-CN" altLang="en-US" dirty="0"/>
              <a:t>）、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并线（间距≥</a:t>
            </a:r>
            <a:r>
              <a:rPr lang="en-US" altLang="zh-CN" dirty="0"/>
              <a:t>0.15m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385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zh-CN" altLang="en-US" dirty="0"/>
              <a:t>提交内容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格式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1800" dirty="0"/>
              <a:t>- </a:t>
            </a:r>
            <a:r>
              <a:rPr lang="zh-CN" altLang="en-US" sz="1800" dirty="0"/>
              <a:t>组号</a:t>
            </a:r>
            <a:r>
              <a:rPr lang="en-US" altLang="zh-CN" sz="1800" dirty="0"/>
              <a:t>.zip</a:t>
            </a:r>
          </a:p>
          <a:p>
            <a:pPr lvl="2">
              <a:buFontTx/>
              <a:buChar char="-"/>
            </a:pPr>
            <a:r>
              <a:rPr lang="en-US" altLang="zh-CN" sz="1800" dirty="0"/>
              <a:t>report</a:t>
            </a:r>
          </a:p>
          <a:p>
            <a:pPr lvl="3">
              <a:buFontTx/>
              <a:buChar char="-"/>
            </a:pPr>
            <a:r>
              <a:rPr lang="zh-CN" altLang="en-US" dirty="0"/>
              <a:t>实验报告</a:t>
            </a:r>
            <a:r>
              <a:rPr lang="en-US" altLang="zh-CN" dirty="0"/>
              <a:t>.pdf</a:t>
            </a:r>
          </a:p>
          <a:p>
            <a:pPr lvl="3">
              <a:buFontTx/>
              <a:buChar char="-"/>
            </a:pPr>
            <a:r>
              <a:rPr lang="zh-CN" altLang="en-US" dirty="0"/>
              <a:t>演示视频</a:t>
            </a:r>
            <a:r>
              <a:rPr lang="en-US" altLang="zh-CN" dirty="0"/>
              <a:t>.*</a:t>
            </a:r>
            <a:r>
              <a:rPr lang="zh-CN" altLang="en-US" dirty="0"/>
              <a:t>（或视频地址）</a:t>
            </a:r>
            <a:endParaRPr lang="en-US" altLang="zh-CN" dirty="0"/>
          </a:p>
          <a:p>
            <a:pPr lvl="2">
              <a:buFontTx/>
              <a:buChar char="-"/>
            </a:pPr>
            <a:r>
              <a:rPr lang="en-US" altLang="zh-CN" sz="1800" dirty="0" err="1"/>
              <a:t>src</a:t>
            </a:r>
            <a:endParaRPr lang="en-US" altLang="zh-CN" sz="1800" dirty="0"/>
          </a:p>
          <a:p>
            <a:pPr lvl="3">
              <a:buFontTx/>
              <a:buChar char="-"/>
            </a:pPr>
            <a:r>
              <a:rPr lang="en-US" altLang="zh-CN" dirty="0" err="1"/>
              <a:t>path.ttm</a:t>
            </a:r>
            <a:endParaRPr lang="en-US" altLang="zh-CN" dirty="0"/>
          </a:p>
          <a:p>
            <a:pPr lvl="3">
              <a:buFontTx/>
              <a:buChar char="-"/>
            </a:pPr>
            <a:r>
              <a:rPr lang="zh-CN" altLang="en-US" dirty="0"/>
              <a:t>项目文件</a:t>
            </a:r>
            <a:r>
              <a:rPr lang="en-US" altLang="zh-CN" dirty="0"/>
              <a:t>.*</a:t>
            </a:r>
            <a:r>
              <a:rPr lang="zh-CN" altLang="en-US" dirty="0"/>
              <a:t>（</a:t>
            </a:r>
            <a:r>
              <a:rPr lang="en-US" altLang="zh-CN" dirty="0"/>
              <a:t>.</a:t>
            </a:r>
            <a:r>
              <a:rPr lang="en-US" altLang="zh-CN" dirty="0" err="1"/>
              <a:t>ttt</a:t>
            </a:r>
            <a:r>
              <a:rPr lang="en-US" altLang="zh-CN" dirty="0"/>
              <a:t>, .</a:t>
            </a:r>
            <a:r>
              <a:rPr lang="en-US" altLang="zh-CN" dirty="0" err="1"/>
              <a:t>py</a:t>
            </a:r>
            <a:r>
              <a:rPr lang="en-US" altLang="zh-CN" dirty="0"/>
              <a:t>, .m, …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389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656D4-750E-4715-9BAB-6021A10ED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800" dirty="0"/>
              <a:t>一、题目介绍</a:t>
            </a:r>
            <a:endParaRPr lang="en-US" altLang="zh-CN" sz="4800" dirty="0"/>
          </a:p>
          <a:p>
            <a:pPr marL="0" indent="0">
              <a:buNone/>
            </a:pPr>
            <a:r>
              <a:rPr lang="zh-CN" altLang="en-US" sz="4800" dirty="0"/>
              <a:t>二、</a:t>
            </a:r>
            <a:r>
              <a:rPr lang="en-US" altLang="zh-CN" sz="4800" dirty="0"/>
              <a:t>V-REP</a:t>
            </a:r>
            <a:r>
              <a:rPr lang="zh-CN" altLang="en-US" sz="4800" dirty="0"/>
              <a:t>仿真平台介绍</a:t>
            </a:r>
            <a:endParaRPr lang="en-US" altLang="zh-CN" sz="4800" dirty="0"/>
          </a:p>
          <a:p>
            <a:pPr marL="0" indent="0">
              <a:buNone/>
            </a:pPr>
            <a:r>
              <a:rPr lang="zh-CN" altLang="en-US" sz="4800" dirty="0"/>
              <a:t>三、提交内容</a:t>
            </a:r>
          </a:p>
        </p:txBody>
      </p:sp>
    </p:spTree>
    <p:extLst>
      <p:ext uri="{BB962C8B-B14F-4D97-AF65-F5344CB8AC3E}">
        <p14:creationId xmlns:p14="http://schemas.microsoft.com/office/powerpoint/2010/main" val="353873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zh-CN" altLang="en-US" dirty="0"/>
              <a:t>提交内容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发送邮箱 </a:t>
            </a:r>
            <a:r>
              <a:rPr lang="en-US" altLang="zh-CN" dirty="0">
                <a:hlinkClick r:id="rId2"/>
              </a:rPr>
              <a:t>914989053@qq.com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组队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提交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808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64FFD-145B-47A7-9CA1-AFD65035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一、题目介绍</a:t>
            </a:r>
          </a:p>
        </p:txBody>
      </p:sp>
      <p:pic>
        <p:nvPicPr>
          <p:cNvPr id="7" name="complex_line_patrol">
            <a:hlinkClick r:id="" action="ppaction://media"/>
            <a:extLst>
              <a:ext uri="{FF2B5EF4-FFF2-40B4-BE49-F238E27FC236}">
                <a16:creationId xmlns:a16="http://schemas.microsoft.com/office/drawing/2014/main" id="{526923B2-507F-4B44-AF13-896A5772E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142" y="1411584"/>
            <a:ext cx="6775054" cy="50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64FFD-145B-47A7-9CA1-AFD65035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一、题目介绍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6D515-8A0E-493C-918D-34957D54D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比赛形式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两支队伍竞速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各队提交一个主场路径，加上官方路径，共</a:t>
            </a:r>
            <a:r>
              <a:rPr lang="en-US" altLang="zh-CN" dirty="0"/>
              <a:t>3</a:t>
            </a:r>
            <a:r>
              <a:rPr lang="zh-CN" altLang="en-US" dirty="0"/>
              <a:t>个路径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每个路径用时少者获胜（计时以</a:t>
            </a:r>
            <a:r>
              <a:rPr lang="en-US" altLang="zh-CN" dirty="0"/>
              <a:t>simulation time</a:t>
            </a:r>
            <a:r>
              <a:rPr lang="zh-CN" altLang="en-US" dirty="0"/>
              <a:t>为准）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三局两胜制</a:t>
            </a:r>
            <a:endParaRPr lang="en-US" altLang="zh-CN" dirty="0"/>
          </a:p>
        </p:txBody>
      </p:sp>
      <p:pic>
        <p:nvPicPr>
          <p:cNvPr id="7" name="图片 6" descr="CoppeliaSim Edu - car1 - rendering: 9 ms (7.9 fps) - SIMULATION SUSPENDED">
            <a:extLst>
              <a:ext uri="{FF2B5EF4-FFF2-40B4-BE49-F238E27FC236}">
                <a16:creationId xmlns:a16="http://schemas.microsoft.com/office/drawing/2014/main" id="{467E8036-B6B7-4817-8523-B0BD48184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3" t="39265" r="7065" b="48258"/>
          <a:stretch/>
        </p:blipFill>
        <p:spPr>
          <a:xfrm>
            <a:off x="6919895" y="3926048"/>
            <a:ext cx="4329741" cy="10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64FFD-145B-47A7-9CA1-AFD65035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一、题目介绍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6D515-8A0E-493C-918D-34957D54D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赛制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小组赛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zh-CN" altLang="en-US" dirty="0"/>
              <a:t>所有队伍分成</a:t>
            </a:r>
            <a:r>
              <a:rPr lang="en-US" altLang="zh-CN" dirty="0"/>
              <a:t>8</a:t>
            </a:r>
            <a:r>
              <a:rPr lang="zh-CN" altLang="en-US" dirty="0"/>
              <a:t>个小组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zh-CN" altLang="en-US" dirty="0"/>
              <a:t>每支队伍与小组内其他队伍进行循环赛，最终胜场多者出线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淘汰赛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通过抽签决定对手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en-US" altLang="zh-CN" dirty="0"/>
              <a:t>¼</a:t>
            </a:r>
            <a:r>
              <a:rPr lang="zh-CN" altLang="en-US" dirty="0"/>
              <a:t>决赛（</a:t>
            </a:r>
            <a:r>
              <a:rPr lang="en-US" altLang="zh-CN" dirty="0"/>
              <a:t>8</a:t>
            </a:r>
            <a:r>
              <a:rPr lang="zh-CN" altLang="en-US" dirty="0"/>
              <a:t>进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zh-CN" altLang="en-US" dirty="0"/>
              <a:t>半决赛（</a:t>
            </a:r>
            <a:r>
              <a:rPr lang="en-US" altLang="zh-CN" dirty="0"/>
              <a:t>4</a:t>
            </a:r>
            <a:r>
              <a:rPr lang="zh-CN" altLang="en-US" dirty="0"/>
              <a:t>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zh-CN" altLang="en-US" dirty="0"/>
              <a:t>决赛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410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9044" cy="4351338"/>
          </a:xfrm>
        </p:spPr>
        <p:txBody>
          <a:bodyPr/>
          <a:lstStyle/>
          <a:p>
            <a:r>
              <a:rPr lang="zh-CN" altLang="en-US" dirty="0"/>
              <a:t>官网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https://www.coppeliarobotics.com/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</a:t>
            </a:r>
            <a:r>
              <a:rPr lang="en-US" altLang="zh-CN" dirty="0" err="1"/>
              <a:t>edu</a:t>
            </a:r>
            <a:r>
              <a:rPr lang="zh-CN" altLang="en-US" dirty="0"/>
              <a:t>版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官方教程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https://www.coppeliarobotics.com/helpFiles/index.html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F8CE6F-0480-49AE-8F7C-9346A06F9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r="11342"/>
          <a:stretch/>
        </p:blipFill>
        <p:spPr>
          <a:xfrm>
            <a:off x="6677637" y="1607511"/>
            <a:ext cx="4994945" cy="42192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24EAE7-3BB1-4439-BA97-1F0371402239}"/>
              </a:ext>
            </a:extLst>
          </p:cNvPr>
          <p:cNvSpPr/>
          <p:nvPr/>
        </p:nvSpPr>
        <p:spPr>
          <a:xfrm>
            <a:off x="9175109" y="2933074"/>
            <a:ext cx="1216404" cy="252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1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7096-2518-40C0-A9BC-6F5BD09B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场景</a:t>
            </a:r>
            <a:endParaRPr lang="en-US" altLang="zh-CN" dirty="0"/>
          </a:p>
          <a:p>
            <a:r>
              <a:rPr lang="en-US" altLang="zh-CN" dirty="0"/>
              <a:t>scene (.</a:t>
            </a:r>
            <a:r>
              <a:rPr lang="en-US" altLang="zh-CN" dirty="0" err="1"/>
              <a:t>ttt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 descr="CoppeliaSim Edu - New file - rendering: 1 ms (7.9 fps) - SIMULATION STOPPED">
            <a:extLst>
              <a:ext uri="{FF2B5EF4-FFF2-40B4-BE49-F238E27FC236}">
                <a16:creationId xmlns:a16="http://schemas.microsoft.com/office/drawing/2014/main" id="{A769BCBD-8EA8-431A-A591-9749A4D8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94" y="681037"/>
            <a:ext cx="7570497" cy="5874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DA7924-246B-4342-A2E0-A06009687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38" t="14342" r="58509" b="59510"/>
          <a:stretch/>
        </p:blipFill>
        <p:spPr>
          <a:xfrm>
            <a:off x="914401" y="3002807"/>
            <a:ext cx="2432807" cy="34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3FCB09D-EC7A-4529-9D2F-B6038DDB7ADC}"/>
              </a:ext>
            </a:extLst>
          </p:cNvPr>
          <p:cNvGrpSpPr/>
          <p:nvPr/>
        </p:nvGrpSpPr>
        <p:grpSpPr>
          <a:xfrm>
            <a:off x="4151968" y="1753300"/>
            <a:ext cx="7201832" cy="4638907"/>
            <a:chOff x="1765300" y="1602706"/>
            <a:chExt cx="8280400" cy="52552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92B1A8-E90D-4CEC-BAF4-E95223EA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92" t="15741" r="13646" b="40185"/>
            <a:stretch/>
          </p:blipFill>
          <p:spPr>
            <a:xfrm>
              <a:off x="1765300" y="1602706"/>
              <a:ext cx="8280400" cy="52552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FD5646-558D-4A16-9985-53FD419EB8BC}"/>
                </a:ext>
              </a:extLst>
            </p:cNvPr>
            <p:cNvSpPr/>
            <p:nvPr/>
          </p:nvSpPr>
          <p:spPr>
            <a:xfrm>
              <a:off x="7924800" y="2654300"/>
              <a:ext cx="1346200" cy="13255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D1FDD0-CA10-408C-A0EE-453092EADD17}"/>
                </a:ext>
              </a:extLst>
            </p:cNvPr>
            <p:cNvSpPr/>
            <p:nvPr/>
          </p:nvSpPr>
          <p:spPr>
            <a:xfrm>
              <a:off x="4559300" y="4584124"/>
              <a:ext cx="1447800" cy="662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62AC9E9-4887-4225-9642-BCEF62A9E32E}"/>
                </a:ext>
              </a:extLst>
            </p:cNvPr>
            <p:cNvSpPr/>
            <p:nvPr/>
          </p:nvSpPr>
          <p:spPr>
            <a:xfrm>
              <a:off x="4559300" y="2928269"/>
              <a:ext cx="1447800" cy="2721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62DD16-89F4-4DEF-AA22-6CAFF2472F2B}"/>
                </a:ext>
              </a:extLst>
            </p:cNvPr>
            <p:cNvSpPr txBox="1"/>
            <p:nvPr/>
          </p:nvSpPr>
          <p:spPr>
            <a:xfrm>
              <a:off x="9271000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形状</a:t>
              </a:r>
              <a:endParaRPr lang="en-US" altLang="zh-CN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169F33D-B9C8-44EB-82AE-8D3F02079F1D}"/>
                </a:ext>
              </a:extLst>
            </p:cNvPr>
            <p:cNvSpPr txBox="1"/>
            <p:nvPr/>
          </p:nvSpPr>
          <p:spPr>
            <a:xfrm>
              <a:off x="3772585" y="29569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关节</a:t>
              </a:r>
              <a:endParaRPr lang="en-US" altLang="zh-CN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A47659-9297-481E-BDBA-8BD0DB810BDE}"/>
                </a:ext>
              </a:extLst>
            </p:cNvPr>
            <p:cNvSpPr txBox="1"/>
            <p:nvPr/>
          </p:nvSpPr>
          <p:spPr>
            <a:xfrm>
              <a:off x="3541753" y="45925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传感器</a:t>
              </a:r>
              <a:endParaRPr lang="en-US" altLang="zh-CN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C442D6-2555-47A1-BA1D-A0E41AFD4E3C}"/>
                </a:ext>
              </a:extLst>
            </p:cNvPr>
            <p:cNvSpPr/>
            <p:nvPr/>
          </p:nvSpPr>
          <p:spPr>
            <a:xfrm>
              <a:off x="4648200" y="4813300"/>
              <a:ext cx="11684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167115A-674B-4F7E-B4FB-671C3A38BA87}"/>
                </a:ext>
              </a:extLst>
            </p:cNvPr>
            <p:cNvSpPr/>
            <p:nvPr/>
          </p:nvSpPr>
          <p:spPr>
            <a:xfrm>
              <a:off x="4559300" y="5308943"/>
              <a:ext cx="1168400" cy="1671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43406F1-6586-4477-B623-42CBF6E15D21}"/>
                </a:ext>
              </a:extLst>
            </p:cNvPr>
            <p:cNvSpPr txBox="1"/>
            <p:nvPr/>
          </p:nvSpPr>
          <p:spPr>
            <a:xfrm>
              <a:off x="3772584" y="52177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路径</a:t>
              </a:r>
              <a:endParaRPr lang="en-US" altLang="zh-CN" dirty="0"/>
            </a:p>
          </p:txBody>
        </p:sp>
      </p:grp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7E21471F-1074-479C-9A2A-33D10027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(.</a:t>
            </a:r>
            <a:r>
              <a:rPr lang="en-US" altLang="zh-CN" dirty="0" err="1"/>
              <a:t>ttm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01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43B3-67BE-467E-BFBF-9686F439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 V-REP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7E21471F-1074-479C-9A2A-33D10027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(.</a:t>
            </a:r>
            <a:r>
              <a:rPr lang="en-US" altLang="zh-CN" dirty="0" err="1"/>
              <a:t>ttm</a:t>
            </a:r>
            <a:r>
              <a:rPr lang="en-US" altLang="zh-CN" dirty="0"/>
              <a:t>)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40DC2A-6B18-43BF-8F03-657CE855BD5F}"/>
              </a:ext>
            </a:extLst>
          </p:cNvPr>
          <p:cNvGrpSpPr/>
          <p:nvPr/>
        </p:nvGrpSpPr>
        <p:grpSpPr>
          <a:xfrm>
            <a:off x="3892493" y="1294688"/>
            <a:ext cx="8299508" cy="5580592"/>
            <a:chOff x="3892493" y="1294688"/>
            <a:chExt cx="8299508" cy="558059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A3031D-4295-4466-BE87-FE45F3C1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93" y="1294688"/>
              <a:ext cx="8299508" cy="5580592"/>
            </a:xfrm>
            <a:prstGeom prst="rect">
              <a:avLst/>
            </a:prstGeom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07077C05-E7E0-4B37-A655-4AFA824E1C43}"/>
                </a:ext>
              </a:extLst>
            </p:cNvPr>
            <p:cNvSpPr/>
            <p:nvPr/>
          </p:nvSpPr>
          <p:spPr>
            <a:xfrm rot="514993">
              <a:off x="4144162" y="2475465"/>
              <a:ext cx="2575421" cy="1929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0951CA5F-7E18-4085-BD2D-233EA1840C34}"/>
                </a:ext>
              </a:extLst>
            </p:cNvPr>
            <p:cNvSpPr/>
            <p:nvPr/>
          </p:nvSpPr>
          <p:spPr>
            <a:xfrm>
              <a:off x="8766495" y="2776756"/>
              <a:ext cx="125835" cy="2013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09CEA1D-39B4-408C-8B79-4D9BBF13E602}"/>
                </a:ext>
              </a:extLst>
            </p:cNvPr>
            <p:cNvSpPr/>
            <p:nvPr/>
          </p:nvSpPr>
          <p:spPr>
            <a:xfrm>
              <a:off x="6778305" y="5771626"/>
              <a:ext cx="218113" cy="5402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0CEA889D-F4BC-4932-B4EE-20F7AFCE6535}"/>
                </a:ext>
              </a:extLst>
            </p:cNvPr>
            <p:cNvSpPr/>
            <p:nvPr/>
          </p:nvSpPr>
          <p:spPr>
            <a:xfrm rot="9447603">
              <a:off x="6076742" y="3003165"/>
              <a:ext cx="80430" cy="28442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C792E88-8C45-4A63-8306-8E02A5EC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3" t="9931" r="69381" b="65749"/>
          <a:stretch/>
        </p:blipFill>
        <p:spPr>
          <a:xfrm>
            <a:off x="838200" y="3096383"/>
            <a:ext cx="2426568" cy="33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541</Words>
  <Application>Microsoft Office PowerPoint</Application>
  <PresentationFormat>宽屏</PresentationFormat>
  <Paragraphs>109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MS Reference Sans Serif</vt:lpstr>
      <vt:lpstr>Office 主题​​</vt:lpstr>
      <vt:lpstr>视觉巡线小车比赛</vt:lpstr>
      <vt:lpstr>PowerPoint 演示文稿</vt:lpstr>
      <vt:lpstr>一、题目介绍</vt:lpstr>
      <vt:lpstr>一、题目介绍</vt:lpstr>
      <vt:lpstr>一、题目介绍</vt:lpstr>
      <vt:lpstr>二、 V-REP</vt:lpstr>
      <vt:lpstr>二、 V-REP</vt:lpstr>
      <vt:lpstr>二、 V-REP</vt:lpstr>
      <vt:lpstr>二、 V-REP</vt:lpstr>
      <vt:lpstr>二、 V-REP</vt:lpstr>
      <vt:lpstr>二、 V-REP</vt:lpstr>
      <vt:lpstr>二、 V-REP</vt:lpstr>
      <vt:lpstr>二、 V-REP</vt:lpstr>
      <vt:lpstr>二、 V-REP</vt:lpstr>
      <vt:lpstr>二、 V-REP</vt:lpstr>
      <vt:lpstr>三、 提交内容</vt:lpstr>
      <vt:lpstr>三、 提交内容</vt:lpstr>
      <vt:lpstr>三、 提交内容</vt:lpstr>
      <vt:lpstr>三、 提交内容</vt:lpstr>
      <vt:lpstr>三、 提交内容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视觉巡线小车比赛</dc:title>
  <dc:creator>kimwa tung</dc:creator>
  <cp:lastModifiedBy>kimwa tung</cp:lastModifiedBy>
  <cp:revision>173</cp:revision>
  <dcterms:created xsi:type="dcterms:W3CDTF">2020-11-25T05:50:40Z</dcterms:created>
  <dcterms:modified xsi:type="dcterms:W3CDTF">2020-12-02T05:02:36Z</dcterms:modified>
</cp:coreProperties>
</file>